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1FFA3-F92A-41D4-BEE3-1E1683BE56B8}" v="27" dt="2024-08-13T10:20:47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Milosheva" userId="91ebe279-7390-40f5-bd9e-ae4a468f1882" providerId="ADAL" clId="{C211FFA3-F92A-41D4-BEE3-1E1683BE56B8}"/>
    <pc:docChg chg="custSel modSld">
      <pc:chgData name="Marina Milosheva" userId="91ebe279-7390-40f5-bd9e-ae4a468f1882" providerId="ADAL" clId="{C211FFA3-F92A-41D4-BEE3-1E1683BE56B8}" dt="2024-08-13T10:21:02.767" v="155" actId="1076"/>
      <pc:docMkLst>
        <pc:docMk/>
      </pc:docMkLst>
      <pc:sldChg chg="addSp delSp modSp mod">
        <pc:chgData name="Marina Milosheva" userId="91ebe279-7390-40f5-bd9e-ae4a468f1882" providerId="ADAL" clId="{C211FFA3-F92A-41D4-BEE3-1E1683BE56B8}" dt="2024-08-13T10:21:02.767" v="155" actId="1076"/>
        <pc:sldMkLst>
          <pc:docMk/>
          <pc:sldMk cId="531961129" sldId="256"/>
        </pc:sldMkLst>
        <pc:spChg chg="mod">
          <ac:chgData name="Marina Milosheva" userId="91ebe279-7390-40f5-bd9e-ae4a468f1882" providerId="ADAL" clId="{C211FFA3-F92A-41D4-BEE3-1E1683BE56B8}" dt="2024-08-13T10:20:12.246" v="146" actId="1076"/>
          <ac:spMkLst>
            <pc:docMk/>
            <pc:sldMk cId="531961129" sldId="256"/>
            <ac:spMk id="2" creationId="{63508721-5C22-5B16-4E21-CF439811B8E9}"/>
          </ac:spMkLst>
        </pc:spChg>
        <pc:spChg chg="del mod">
          <ac:chgData name="Marina Milosheva" userId="91ebe279-7390-40f5-bd9e-ae4a468f1882" providerId="ADAL" clId="{C211FFA3-F92A-41D4-BEE3-1E1683BE56B8}" dt="2024-08-13T10:20:03.088" v="144" actId="478"/>
          <ac:spMkLst>
            <pc:docMk/>
            <pc:sldMk cId="531961129" sldId="256"/>
            <ac:spMk id="3" creationId="{3E68EA75-F06D-864B-3EBF-6BF17C6F2F25}"/>
          </ac:spMkLst>
        </pc:spChg>
        <pc:spChg chg="add mod">
          <ac:chgData name="Marina Milosheva" userId="91ebe279-7390-40f5-bd9e-ae4a468f1882" providerId="ADAL" clId="{C211FFA3-F92A-41D4-BEE3-1E1683BE56B8}" dt="2024-08-13T10:21:02.767" v="155" actId="1076"/>
          <ac:spMkLst>
            <pc:docMk/>
            <pc:sldMk cId="531961129" sldId="256"/>
            <ac:spMk id="4" creationId="{23F2E29A-FAA4-0B8C-F514-19A2FC3F4393}"/>
          </ac:spMkLst>
        </pc:spChg>
        <pc:picChg chg="mod">
          <ac:chgData name="Marina Milosheva" userId="91ebe279-7390-40f5-bd9e-ae4a468f1882" providerId="ADAL" clId="{C211FFA3-F92A-41D4-BEE3-1E1683BE56B8}" dt="2024-08-13T10:19:01.339" v="136" actId="1076"/>
          <ac:picMkLst>
            <pc:docMk/>
            <pc:sldMk cId="531961129" sldId="256"/>
            <ac:picMk id="6" creationId="{306D3ED9-95E1-0C76-E2C6-9031373E12CB}"/>
          </ac:picMkLst>
        </pc:picChg>
        <pc:picChg chg="mod">
          <ac:chgData name="Marina Milosheva" userId="91ebe279-7390-40f5-bd9e-ae4a468f1882" providerId="ADAL" clId="{C211FFA3-F92A-41D4-BEE3-1E1683BE56B8}" dt="2024-08-13T10:19:10.224" v="138" actId="1076"/>
          <ac:picMkLst>
            <pc:docMk/>
            <pc:sldMk cId="531961129" sldId="256"/>
            <ac:picMk id="23" creationId="{A45B1F7C-3BA1-9420-490C-0C891E9B4499}"/>
          </ac:picMkLst>
        </pc:picChg>
      </pc:sldChg>
    </pc:docChg>
  </pc:docChgLst>
  <pc:docChgLst>
    <pc:chgData name="Marina Milosheva" userId="91ebe279-7390-40f5-bd9e-ae4a468f1882" providerId="ADAL" clId="{D49569AC-7BB4-4CD8-BAFA-7EF98AB6F649}"/>
    <pc:docChg chg="undo custSel addSld modSld">
      <pc:chgData name="Marina Milosheva" userId="91ebe279-7390-40f5-bd9e-ae4a468f1882" providerId="ADAL" clId="{D49569AC-7BB4-4CD8-BAFA-7EF98AB6F649}" dt="2024-08-06T13:06:04.207" v="2071" actId="14100"/>
      <pc:docMkLst>
        <pc:docMk/>
      </pc:docMkLst>
      <pc:sldChg chg="addSp delSp modSp new mod setBg">
        <pc:chgData name="Marina Milosheva" userId="91ebe279-7390-40f5-bd9e-ae4a468f1882" providerId="ADAL" clId="{D49569AC-7BB4-4CD8-BAFA-7EF98AB6F649}" dt="2024-08-06T13:05:18.484" v="2069" actId="1076"/>
        <pc:sldMkLst>
          <pc:docMk/>
          <pc:sldMk cId="3311246916" sldId="261"/>
        </pc:sldMkLst>
        <pc:spChg chg="mod">
          <ac:chgData name="Marina Milosheva" userId="91ebe279-7390-40f5-bd9e-ae4a468f1882" providerId="ADAL" clId="{D49569AC-7BB4-4CD8-BAFA-7EF98AB6F649}" dt="2024-08-06T13:05:18.484" v="2069" actId="1076"/>
          <ac:spMkLst>
            <pc:docMk/>
            <pc:sldMk cId="3311246916" sldId="261"/>
            <ac:spMk id="2" creationId="{FA6B662B-0689-FD71-956D-CDD785833A61}"/>
          </ac:spMkLst>
        </pc:spChg>
        <pc:spChg chg="add del">
          <ac:chgData name="Marina Milosheva" userId="91ebe279-7390-40f5-bd9e-ae4a468f1882" providerId="ADAL" clId="{D49569AC-7BB4-4CD8-BAFA-7EF98AB6F649}" dt="2024-08-06T12:30:57.575" v="29" actId="26606"/>
          <ac:spMkLst>
            <pc:docMk/>
            <pc:sldMk cId="3311246916" sldId="261"/>
            <ac:spMk id="3" creationId="{CA35F01C-E485-9BE7-FE72-2358D1C61042}"/>
          </ac:spMkLst>
        </pc:spChg>
        <pc:spChg chg="mod">
          <ac:chgData name="Marina Milosheva" userId="91ebe279-7390-40f5-bd9e-ae4a468f1882" providerId="ADAL" clId="{D49569AC-7BB4-4CD8-BAFA-7EF98AB6F649}" dt="2024-08-06T12:30:57.575" v="29" actId="26606"/>
          <ac:spMkLst>
            <pc:docMk/>
            <pc:sldMk cId="3311246916" sldId="261"/>
            <ac:spMk id="4" creationId="{0B7A43AC-B255-DC6F-F85F-E9CC473D2BCD}"/>
          </ac:spMkLst>
        </pc:spChg>
        <pc:spChg chg="add del mod">
          <ac:chgData name="Marina Milosheva" userId="91ebe279-7390-40f5-bd9e-ae4a468f1882" providerId="ADAL" clId="{D49569AC-7BB4-4CD8-BAFA-7EF98AB6F649}" dt="2024-08-06T12:31:24.398" v="37"/>
          <ac:spMkLst>
            <pc:docMk/>
            <pc:sldMk cId="3311246916" sldId="261"/>
            <ac:spMk id="6" creationId="{AD8E3670-23B9-4F6A-2BA6-7FB621735367}"/>
          </ac:spMkLst>
        </pc:spChg>
        <pc:spChg chg="add del mod">
          <ac:chgData name="Marina Milosheva" userId="91ebe279-7390-40f5-bd9e-ae4a468f1882" providerId="ADAL" clId="{D49569AC-7BB4-4CD8-BAFA-7EF98AB6F649}" dt="2024-08-06T12:31:36.992" v="41"/>
          <ac:spMkLst>
            <pc:docMk/>
            <pc:sldMk cId="3311246916" sldId="261"/>
            <ac:spMk id="7" creationId="{3273177F-E09C-315C-94FF-CDF5043C8ECC}"/>
          </ac:spMkLst>
        </pc:spChg>
        <pc:spChg chg="add mod">
          <ac:chgData name="Marina Milosheva" userId="91ebe279-7390-40f5-bd9e-ae4a468f1882" providerId="ADAL" clId="{D49569AC-7BB4-4CD8-BAFA-7EF98AB6F649}" dt="2024-08-06T13:02:43.103" v="2046" actId="20577"/>
          <ac:spMkLst>
            <pc:docMk/>
            <pc:sldMk cId="3311246916" sldId="261"/>
            <ac:spMk id="9" creationId="{81F28E08-D5AC-51E4-5ED1-44AF33E39464}"/>
          </ac:spMkLst>
        </pc:spChg>
        <pc:spChg chg="add">
          <ac:chgData name="Marina Milosheva" userId="91ebe279-7390-40f5-bd9e-ae4a468f1882" providerId="ADAL" clId="{D49569AC-7BB4-4CD8-BAFA-7EF98AB6F649}" dt="2024-08-06T12:30:57.575" v="29" actId="26606"/>
          <ac:spMkLst>
            <pc:docMk/>
            <pc:sldMk cId="3311246916" sldId="261"/>
            <ac:spMk id="11" creationId="{A3363022-C969-41E9-8EB2-E4C94908C1FA}"/>
          </ac:spMkLst>
        </pc:spChg>
        <pc:spChg chg="add">
          <ac:chgData name="Marina Milosheva" userId="91ebe279-7390-40f5-bd9e-ae4a468f1882" providerId="ADAL" clId="{D49569AC-7BB4-4CD8-BAFA-7EF98AB6F649}" dt="2024-08-06T12:30:57.575" v="29" actId="26606"/>
          <ac:spMkLst>
            <pc:docMk/>
            <pc:sldMk cId="3311246916" sldId="261"/>
            <ac:spMk id="13" creationId="{8D1AD6B3-BE88-4CEB-BA17-790657CC4729}"/>
          </ac:spMkLst>
        </pc:spChg>
        <pc:grpChg chg="add">
          <ac:chgData name="Marina Milosheva" userId="91ebe279-7390-40f5-bd9e-ae4a468f1882" providerId="ADAL" clId="{D49569AC-7BB4-4CD8-BAFA-7EF98AB6F649}" dt="2024-08-06T12:30:57.575" v="29" actId="26606"/>
          <ac:grpSpMkLst>
            <pc:docMk/>
            <pc:sldMk cId="3311246916" sldId="261"/>
            <ac:grpSpMk id="15" creationId="{89D1390B-7E13-4B4F-9CB2-391063412E54}"/>
          </ac:grpSpMkLst>
        </pc:grpChg>
        <pc:picChg chg="add del mod ord">
          <ac:chgData name="Marina Milosheva" userId="91ebe279-7390-40f5-bd9e-ae4a468f1882" providerId="ADAL" clId="{D49569AC-7BB4-4CD8-BAFA-7EF98AB6F649}" dt="2024-08-06T12:30:44.129" v="28" actId="34307"/>
          <ac:picMkLst>
            <pc:docMk/>
            <pc:sldMk cId="3311246916" sldId="261"/>
            <ac:picMk id="5" creationId="{4D91A2B1-7E9C-D8FB-D4F1-16B9CF1F8162}"/>
          </ac:picMkLst>
        </pc:picChg>
        <pc:picChg chg="add mod">
          <ac:chgData name="Marina Milosheva" userId="91ebe279-7390-40f5-bd9e-ae4a468f1882" providerId="ADAL" clId="{D49569AC-7BB4-4CD8-BAFA-7EF98AB6F649}" dt="2024-08-06T13:05:12.586" v="2068" actId="14100"/>
          <ac:picMkLst>
            <pc:docMk/>
            <pc:sldMk cId="3311246916" sldId="261"/>
            <ac:picMk id="8" creationId="{63AA8C72-09CE-463C-E49E-DB0B6D00043B}"/>
          </ac:picMkLst>
        </pc:picChg>
      </pc:sldChg>
      <pc:sldChg chg="addSp modSp add mod">
        <pc:chgData name="Marina Milosheva" userId="91ebe279-7390-40f5-bd9e-ae4a468f1882" providerId="ADAL" clId="{D49569AC-7BB4-4CD8-BAFA-7EF98AB6F649}" dt="2024-08-06T13:06:04.207" v="2071" actId="14100"/>
        <pc:sldMkLst>
          <pc:docMk/>
          <pc:sldMk cId="1368726618" sldId="262"/>
        </pc:sldMkLst>
        <pc:spChg chg="mod">
          <ac:chgData name="Marina Milosheva" userId="91ebe279-7390-40f5-bd9e-ae4a468f1882" providerId="ADAL" clId="{D49569AC-7BB4-4CD8-BAFA-7EF98AB6F649}" dt="2024-08-06T13:05:22.178" v="2070" actId="1076"/>
          <ac:spMkLst>
            <pc:docMk/>
            <pc:sldMk cId="1368726618" sldId="262"/>
            <ac:spMk id="2" creationId="{FA6B662B-0689-FD71-956D-CDD785833A61}"/>
          </ac:spMkLst>
        </pc:spChg>
        <pc:spChg chg="add mod">
          <ac:chgData name="Marina Milosheva" userId="91ebe279-7390-40f5-bd9e-ae4a468f1882" providerId="ADAL" clId="{D49569AC-7BB4-4CD8-BAFA-7EF98AB6F649}" dt="2024-08-06T13:04:54.181" v="2062" actId="1076"/>
          <ac:spMkLst>
            <pc:docMk/>
            <pc:sldMk cId="1368726618" sldId="262"/>
            <ac:spMk id="3" creationId="{6F0C0241-04E5-945B-B3F9-C9A2F9B4EA47}"/>
          </ac:spMkLst>
        </pc:spChg>
        <pc:spChg chg="mod">
          <ac:chgData name="Marina Milosheva" userId="91ebe279-7390-40f5-bd9e-ae4a468f1882" providerId="ADAL" clId="{D49569AC-7BB4-4CD8-BAFA-7EF98AB6F649}" dt="2024-08-06T13:06:04.207" v="2071" actId="14100"/>
          <ac:spMkLst>
            <pc:docMk/>
            <pc:sldMk cId="1368726618" sldId="262"/>
            <ac:spMk id="9" creationId="{81F28E08-D5AC-51E4-5ED1-44AF33E39464}"/>
          </ac:spMkLst>
        </pc:spChg>
        <pc:picChg chg="add mod modCrop">
          <ac:chgData name="Marina Milosheva" userId="91ebe279-7390-40f5-bd9e-ae4a468f1882" providerId="ADAL" clId="{D49569AC-7BB4-4CD8-BAFA-7EF98AB6F649}" dt="2024-08-06T13:04:56.423" v="2063" actId="1076"/>
          <ac:picMkLst>
            <pc:docMk/>
            <pc:sldMk cId="1368726618" sldId="262"/>
            <ac:picMk id="6" creationId="{CD83D0F6-4781-EDDC-71F1-60B81438981B}"/>
          </ac:picMkLst>
        </pc:picChg>
        <pc:picChg chg="mod">
          <ac:chgData name="Marina Milosheva" userId="91ebe279-7390-40f5-bd9e-ae4a468f1882" providerId="ADAL" clId="{D49569AC-7BB4-4CD8-BAFA-7EF98AB6F649}" dt="2024-08-06T13:05:04.973" v="2065" actId="1076"/>
          <ac:picMkLst>
            <pc:docMk/>
            <pc:sldMk cId="1368726618" sldId="262"/>
            <ac:picMk id="8" creationId="{63AA8C72-09CE-463C-E49E-DB0B6D00043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6960E-814E-4519-BEEC-7D94DA200853}" type="datetimeFigureOut">
              <a:rPr lang="en-GB" smtClean="0"/>
              <a:t>13/08/2024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65291-684E-474E-B881-96B1AF14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3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0013416-BE84-4A23-83CD-AA593668FE62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2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EDBB-C904-4B4E-BC1B-B8231EBAE871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BD21-1890-4200-889C-46DB871A4641}" type="datetime1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59ED-F009-4A72-BC42-B1EC22F78E8A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8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1D56-1EAC-46A5-80C5-AEAA9544B73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ED69-1DF8-4457-8638-2EB954BC78A9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7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787B-4737-4B8D-AA7A-562DA603DD5F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7AAE-5C94-4FD2-B651-05BAB2F9AF90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4720-A53E-43FE-B572-A6B91235B9CA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7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89F-B24F-428F-8536-DC5230F4AF7E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E9B2-0432-4AC9-9135-2767BB66305B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0EAF-0E41-411E-A5E5-A5443307DDC3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1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n/whatsapp-communication-smartphone-1357489/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sphere on top of a cube&#10;&#10;Description automatically generated">
            <a:extLst>
              <a:ext uri="{FF2B5EF4-FFF2-40B4-BE49-F238E27FC236}">
                <a16:creationId xmlns:a16="http://schemas.microsoft.com/office/drawing/2014/main" id="{306D3ED9-95E1-0C76-E2C6-9031373E12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011" b="3034"/>
          <a:stretch/>
        </p:blipFill>
        <p:spPr>
          <a:xfrm>
            <a:off x="20" y="-8180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508721-5C22-5B16-4E21-CF439811B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8173" y="-691066"/>
            <a:ext cx="4134538" cy="2866405"/>
          </a:xfrm>
        </p:spPr>
        <p:txBody>
          <a:bodyPr>
            <a:normAutofit/>
          </a:bodyPr>
          <a:lstStyle/>
          <a:p>
            <a:r>
              <a:rPr lang="en-GB" sz="5400" dirty="0"/>
              <a:t>News Bulletin:</a:t>
            </a:r>
            <a:br>
              <a:rPr lang="en-GB" sz="5400" dirty="0"/>
            </a:br>
            <a:r>
              <a:rPr lang="en-GB" sz="5400" dirty="0"/>
              <a:t>Summer 2024</a:t>
            </a:r>
          </a:p>
        </p:txBody>
      </p:sp>
      <p:pic>
        <p:nvPicPr>
          <p:cNvPr id="23" name="Picture 22" descr="A green background with white text and symbols&#10;&#10;Description automatically generated">
            <a:extLst>
              <a:ext uri="{FF2B5EF4-FFF2-40B4-BE49-F238E27FC236}">
                <a16:creationId xmlns:a16="http://schemas.microsoft.com/office/drawing/2014/main" id="{A45B1F7C-3BA1-9420-490C-0C891E9B4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4" y="353341"/>
            <a:ext cx="3587821" cy="2018598"/>
          </a:xfrm>
          <a:prstGeom prst="rect">
            <a:avLst/>
          </a:prstGeom>
        </p:spPr>
      </p:pic>
      <p:pic>
        <p:nvPicPr>
          <p:cNvPr id="25" name="Picture 24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51A77909-3A97-A772-2A68-81D9C8F96B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568" y="5655274"/>
            <a:ext cx="3187748" cy="792721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F2E29A-FAA4-0B8C-F514-19A2FC3F4393}"/>
              </a:ext>
            </a:extLst>
          </p:cNvPr>
          <p:cNvSpPr/>
          <p:nvPr/>
        </p:nvSpPr>
        <p:spPr>
          <a:xfrm>
            <a:off x="1967753" y="2705723"/>
            <a:ext cx="8256494" cy="241916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The BAMSA Youth Advisory Groups meet for the first time to co-produce and frame the research project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961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084E-2B17-1D4A-861C-FC4B29F6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36" y="-18473"/>
            <a:ext cx="6024418" cy="734002"/>
          </a:xfrm>
        </p:spPr>
        <p:txBody>
          <a:bodyPr/>
          <a:lstStyle/>
          <a:p>
            <a:r>
              <a:rPr lang="en-GB" dirty="0"/>
              <a:t>Your vision for the project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D624C-D1C5-0199-453B-A77086667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44131"/>
              </p:ext>
            </p:extLst>
          </p:nvPr>
        </p:nvGraphicFramePr>
        <p:xfrm>
          <a:off x="170329" y="715529"/>
          <a:ext cx="11923060" cy="536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65">
                  <a:extLst>
                    <a:ext uri="{9D8B030D-6E8A-4147-A177-3AD203B41FA5}">
                      <a16:colId xmlns:a16="http://schemas.microsoft.com/office/drawing/2014/main" val="2596555147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2109860647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964538376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2614634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Scotland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England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Norway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9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More children playing bridge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Energise the bridge community and bring bridge to a new generation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Show that bridge is good for children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Schools to understand the benefits of bridge and to become invested into bridge teaching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5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>
                          <a:latin typeface="Aptos" panose="020B0004020202020204" pitchFamily="34" charset="0"/>
                        </a:rPr>
                        <a:t>Retention during transitions</a:t>
                      </a:r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Learn from other countries that are doing well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Connect with parents; include teachers and educational partners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Intergenerationality – bring grandparents and grandchildren together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3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>
                          <a:latin typeface="Aptos" panose="020B0004020202020204" pitchFamily="34" charset="0"/>
                        </a:rPr>
                        <a:t>Evidence and resources (academic papers, toolkits, best practice guides, promotion materials aimed at other mind gamers, chess)</a:t>
                      </a:r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Focus not only on theory, but also on the practicalities of delivering the teaching in schools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Produce various outputs + we need to tailor outputs for promoting bridge to different social groups: parents, schools, youth, and policymakers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Ensure the longevity of young people’s interest in bridge and create F2F opportunities for young people to play, learn, and socialise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0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Data from different social groups and tapping into new groups (e.g. psychotherapy)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Scale up the promotion of bridge in schools and ensure that there is a longevity to the bridge activities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Reduce drop-off in learning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Online bridge can present opportunities for engagement at the point/s at which people typically disengage, such as at the start of their working lives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85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 addition to developing a sustainable system in schools, also develop a way for young people to practice at home/online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Inclusivity is important; bridge is too white (cultural diversity, gender and class) so need to consider exclusion too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Improve the way in which bridge is taught and identify the differences between teaching adults and young people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9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Focus on both private and state schools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Bridge is more than just fun &amp; maths &amp; problem-solving; it is also about social skills, respecting one’s opponents (ethics), and partnership/collaboration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Consider the standardisation of bridge teaching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needs to be a political argument for our activities; we need to link with the three overarching topics within Norwegian primary education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94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0AFC8-D64F-8F9D-6737-6F5A567E8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084E-2B17-1D4A-861C-FC4B29F6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6" y="-18473"/>
            <a:ext cx="10237695" cy="73400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Expectations for collaborating together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D624C-D1C5-0199-453B-A77086667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560586"/>
              </p:ext>
            </p:extLst>
          </p:nvPr>
        </p:nvGraphicFramePr>
        <p:xfrm>
          <a:off x="170329" y="715529"/>
          <a:ext cx="11923060" cy="5635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65">
                  <a:extLst>
                    <a:ext uri="{9D8B030D-6E8A-4147-A177-3AD203B41FA5}">
                      <a16:colId xmlns:a16="http://schemas.microsoft.com/office/drawing/2014/main" val="2596555147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2109860647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964538376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2614634003"/>
                    </a:ext>
                  </a:extLst>
                </a:gridCol>
              </a:tblGrid>
              <a:tr h="422989">
                <a:tc>
                  <a:txBody>
                    <a:bodyPr/>
                    <a:lstStyle/>
                    <a:p>
                      <a:r>
                        <a:rPr lang="en-GB" sz="1800" dirty="0"/>
                        <a:t>Scotland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Norway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97770"/>
                  </a:ext>
                </a:extLst>
              </a:tr>
              <a:tr h="507684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Open to collaboration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Academic strands recognised as important – BAMSA leads, advisory group advises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Times of proactive contribution (e.g. when needing to produce outputs)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Spontaneous ideas and suggestions welcome over email too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Accept that positive outcomes may vary – small wins/big wins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Aptos" panose="020B0004020202020204" pitchFamily="34" charset="0"/>
                        </a:rPr>
                        <a:t>Learning from failures; get a feel for what works through the fieldwork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Listening to each other, respecting each other’s opinions, genuine collaboration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Using practical experience to inform the research, and in turn, using the research to inform practice and trial ideas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Have regular meetings (monthly meetings for an hour in the beginning and maybe less frequent meetings in the future)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Learn from each other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 open and critical when needed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Have different themes for each meeting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We all agree that a F2F meeting the day before NABC would be great!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5654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8536F6-CE71-4009-9678-5E2F5B7D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3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084E-2B17-1D4A-861C-FC4B29F6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1" y="-18473"/>
            <a:ext cx="11770659" cy="7340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Research objectives and interview 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D624C-D1C5-0199-453B-A77086667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531026"/>
              </p:ext>
            </p:extLst>
          </p:nvPr>
        </p:nvGraphicFramePr>
        <p:xfrm>
          <a:off x="170329" y="715528"/>
          <a:ext cx="11923060" cy="573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353">
                  <a:extLst>
                    <a:ext uri="{9D8B030D-6E8A-4147-A177-3AD203B41FA5}">
                      <a16:colId xmlns:a16="http://schemas.microsoft.com/office/drawing/2014/main" val="2596555147"/>
                    </a:ext>
                  </a:extLst>
                </a:gridCol>
                <a:gridCol w="3003177">
                  <a:extLst>
                    <a:ext uri="{9D8B030D-6E8A-4147-A177-3AD203B41FA5}">
                      <a16:colId xmlns:a16="http://schemas.microsoft.com/office/drawing/2014/main" val="2109860647"/>
                    </a:ext>
                  </a:extLst>
                </a:gridCol>
                <a:gridCol w="1721223">
                  <a:extLst>
                    <a:ext uri="{9D8B030D-6E8A-4147-A177-3AD203B41FA5}">
                      <a16:colId xmlns:a16="http://schemas.microsoft.com/office/drawing/2014/main" val="964538376"/>
                    </a:ext>
                  </a:extLst>
                </a:gridCol>
                <a:gridCol w="4240307">
                  <a:extLst>
                    <a:ext uri="{9D8B030D-6E8A-4147-A177-3AD203B41FA5}">
                      <a16:colId xmlns:a16="http://schemas.microsoft.com/office/drawing/2014/main" val="2614634003"/>
                    </a:ext>
                  </a:extLst>
                </a:gridCol>
              </a:tblGrid>
              <a:tr h="407937">
                <a:tc>
                  <a:txBody>
                    <a:bodyPr/>
                    <a:lstStyle/>
                    <a:p>
                      <a:r>
                        <a:rPr lang="en-GB" sz="1600" dirty="0"/>
                        <a:t>Scotland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England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Norway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97770"/>
                  </a:ext>
                </a:extLst>
              </a:tr>
              <a:tr h="533112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Research what works well and what doesn’t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What are the positive outcomes?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Need stakeholder mapping – who are the stakeholders + include politicians and educational decision-makers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Research questions will vary by group (different questions or same questions asked in different ways)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What are the benefits of bridge for schools/children/parents? What are the motivations for playing?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What is young people’s home and bridge learning environment like – how often are cards played in the house?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What are the key motivations at the recruitment stage, and how do those change at the retention/drop-off stage?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Explore the process of learning as well as barriers and challenges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Where does bridge fit in the curriculum?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Links with mental health – young people want to engage and bridge is one way of doing that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Explore online vs offline playing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Develop useful data on how bridge is perceived and what people think of online bridge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Understand why bridge teaching has failed in a particular school or region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Link with non-bridge opportunities (such as poker/chess) – identify low &amp; high volume </a:t>
                      </a:r>
                      <a:r>
                        <a:rPr lang="en-GB" sz="12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mindsport</a:t>
                      </a: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alternatives &amp; approach their federations/organisational structures to see what has worked for them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Explore analogies in the sport world (e.g. creating successful clubs/competitions, success in primary &amp; secondary schools)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Discuss at next meeting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u="sng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Compare the starting point of where young people currently are to where they ended up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What are teachers’ goals for their students and what they will get out of it? How can bridge help with those goals?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Make it easier for schools to incorporate bridge into their teaching, make it an attractive option for them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What do parents think of how bridge has changed their children’s lives?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Marketing: ask young people not only how they heard about bridge, but also what attracted them to bridge in particular 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Find out why the percentage of Asian/Chinese/Indian/Japanese children signing up for bridge is higher than that of American children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If they’re not playing bridge, what are the young people doing with their time, and why? Is it D&amp;D, video games?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What can we learn from chess and the way that chess has lowered the barrier to entry?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5654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2F50A1-B9F3-9068-2926-64D26819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7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084E-2B17-1D4A-861C-FC4B29F6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36" y="-18473"/>
            <a:ext cx="6024418" cy="734002"/>
          </a:xfrm>
        </p:spPr>
        <p:txBody>
          <a:bodyPr>
            <a:normAutofit fontScale="90000"/>
          </a:bodyPr>
          <a:lstStyle/>
          <a:p>
            <a:r>
              <a:rPr lang="en-GB" dirty="0"/>
              <a:t>Preferred research outputs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D624C-D1C5-0199-453B-A77086667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52259"/>
              </p:ext>
            </p:extLst>
          </p:nvPr>
        </p:nvGraphicFramePr>
        <p:xfrm>
          <a:off x="170329" y="715529"/>
          <a:ext cx="11923060" cy="5604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765">
                  <a:extLst>
                    <a:ext uri="{9D8B030D-6E8A-4147-A177-3AD203B41FA5}">
                      <a16:colId xmlns:a16="http://schemas.microsoft.com/office/drawing/2014/main" val="2596555147"/>
                    </a:ext>
                  </a:extLst>
                </a:gridCol>
                <a:gridCol w="3473824">
                  <a:extLst>
                    <a:ext uri="{9D8B030D-6E8A-4147-A177-3AD203B41FA5}">
                      <a16:colId xmlns:a16="http://schemas.microsoft.com/office/drawing/2014/main" val="2109860647"/>
                    </a:ext>
                  </a:extLst>
                </a:gridCol>
                <a:gridCol w="2487706">
                  <a:extLst>
                    <a:ext uri="{9D8B030D-6E8A-4147-A177-3AD203B41FA5}">
                      <a16:colId xmlns:a16="http://schemas.microsoft.com/office/drawing/2014/main" val="964538376"/>
                    </a:ext>
                  </a:extLst>
                </a:gridCol>
                <a:gridCol w="2980765">
                  <a:extLst>
                    <a:ext uri="{9D8B030D-6E8A-4147-A177-3AD203B41FA5}">
                      <a16:colId xmlns:a16="http://schemas.microsoft.com/office/drawing/2014/main" val="2614634003"/>
                    </a:ext>
                  </a:extLst>
                </a:gridCol>
              </a:tblGrid>
              <a:tr h="645349">
                <a:tc>
                  <a:txBody>
                    <a:bodyPr/>
                    <a:lstStyle/>
                    <a:p>
                      <a:r>
                        <a:rPr lang="en-GB" sz="1600" dirty="0"/>
                        <a:t>Scotland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England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Norway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97770"/>
                  </a:ext>
                </a:extLst>
              </a:tr>
              <a:tr h="49592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ptos" panose="020B0004020202020204" pitchFamily="34" charset="0"/>
                        </a:rPr>
                        <a:t>Text/visual/audio. A mixture of resource, variable format depending on what it is used for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ptos" panose="020B0004020202020204" pitchFamily="34" charset="0"/>
                        </a:rPr>
                        <a:t>Statistics/</a:t>
                      </a:r>
                      <a:r>
                        <a:rPr lang="en-GB" sz="1400" dirty="0" err="1">
                          <a:latin typeface="Aptos" panose="020B0004020202020204" pitchFamily="34" charset="0"/>
                        </a:rPr>
                        <a:t>Youtube</a:t>
                      </a:r>
                      <a:r>
                        <a:rPr lang="en-GB" sz="1400" dirty="0">
                          <a:latin typeface="Aptos" panose="020B0004020202020204" pitchFamily="34" charset="0"/>
                        </a:rPr>
                        <a:t> are the best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ptos" panose="020B0004020202020204" pitchFamily="34" charset="0"/>
                        </a:rPr>
                        <a:t>Which programmes of teaching work best? 360 view of the research setting – individual and group level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ptos" panose="020B0004020202020204" pitchFamily="34" charset="0"/>
                        </a:rPr>
                        <a:t>Test out resources and adapt in light of feedback and consultation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4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Find out the number of active youth bridge players (this can be tricky); develop metrics of school activities (taster sessions/bridge clubs)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4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 mix of digital/print resources to be developed – hard numbers, flyers, lots of data on one page, hard-hitting papers with lots of facts, video and textual resources, materials to attract investment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4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Social media engagement from famous people like Victoria Coren Mitchell to target non-bridge players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sng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Discuss at next meeting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Create an infrastructure of competition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Bridge scholarships!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Emphasise teamwork and the social angle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 schools and parents – develop brochures and indicate that more information is available on the website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Young people prefer photos and videos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5654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98B50F-C026-856A-732F-EFCE5CFD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B662B-0689-FD71-956D-CDD78583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37" y="2176638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International priorities</a:t>
            </a:r>
          </a:p>
        </p:txBody>
      </p:sp>
      <p:pic>
        <p:nvPicPr>
          <p:cNvPr id="8" name="Graphic 7" descr="Earth Globe Europe-Africa">
            <a:extLst>
              <a:ext uri="{FF2B5EF4-FFF2-40B4-BE49-F238E27FC236}">
                <a16:creationId xmlns:a16="http://schemas.microsoft.com/office/drawing/2014/main" id="{63AA8C72-09CE-463C-E49E-DB0B6D00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2696" y="3118066"/>
            <a:ext cx="3281578" cy="3281578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A43AC-B255-DC6F-F85F-E9CC473D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9ABCAEC-7D34-E549-A96E-FCEDAADBE4B0}" type="slidenum">
              <a:rPr lang="en-US" smtClean="0"/>
              <a:pPr defTabSz="914400"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28E08-D5AC-51E4-5ED1-44AF33E39464}"/>
              </a:ext>
            </a:extLst>
          </p:cNvPr>
          <p:cNvSpPr txBox="1"/>
          <p:nvPr/>
        </p:nvSpPr>
        <p:spPr>
          <a:xfrm>
            <a:off x="5019513" y="249734"/>
            <a:ext cx="679702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Our main priority is to get </a:t>
            </a:r>
            <a:r>
              <a:rPr lang="en-GB" sz="2000" b="1" dirty="0"/>
              <a:t>more young people playing bridge </a:t>
            </a:r>
            <a:r>
              <a:rPr lang="en-GB" sz="2000" dirty="0"/>
              <a:t>at school, whilst remaining aware of the </a:t>
            </a:r>
            <a:r>
              <a:rPr lang="en-GB" sz="2000" b="1" dirty="0"/>
              <a:t>challenges</a:t>
            </a:r>
            <a:r>
              <a:rPr lang="en-GB" sz="2000" dirty="0"/>
              <a:t> surrounding this:</a:t>
            </a:r>
          </a:p>
          <a:p>
            <a:endParaRPr lang="en-GB" sz="2000" dirty="0"/>
          </a:p>
          <a:p>
            <a:pPr marL="742950" lvl="1" indent="-285750">
              <a:buFontTx/>
              <a:buChar char="-"/>
            </a:pPr>
            <a:r>
              <a:rPr lang="en-GB" dirty="0"/>
              <a:t>In </a:t>
            </a:r>
            <a:r>
              <a:rPr lang="en-GB" b="1" dirty="0"/>
              <a:t>Scotland </a:t>
            </a:r>
            <a:r>
              <a:rPr lang="en-GB" dirty="0"/>
              <a:t>we are excited about the upcoming Festival of Bridge and our plans to open a Youth Bridge Academy in Glasgow but we recognise that more support for transitions into club play is needed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</a:t>
            </a:r>
            <a:r>
              <a:rPr lang="en-GB" b="1" dirty="0"/>
              <a:t>Denmark</a:t>
            </a:r>
            <a:r>
              <a:rPr lang="en-GB" dirty="0"/>
              <a:t> we have seen that motivating engagement with voluntary activities can be difficult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</a:t>
            </a:r>
            <a:r>
              <a:rPr lang="en-GB" b="1" dirty="0"/>
              <a:t>Greece</a:t>
            </a:r>
            <a:r>
              <a:rPr lang="en-GB" dirty="0"/>
              <a:t> we have seen that bridge instructors should ideally be schoolteachers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the </a:t>
            </a:r>
            <a:r>
              <a:rPr lang="en-GB" b="1" dirty="0"/>
              <a:t>Netherlands and Denmark, </a:t>
            </a:r>
            <a:r>
              <a:rPr lang="en-GB" dirty="0"/>
              <a:t>we would like to improve the image of the game and increase recognition through media coverage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</a:t>
            </a:r>
            <a:r>
              <a:rPr lang="en-GB" b="1" dirty="0"/>
              <a:t>India</a:t>
            </a:r>
            <a:r>
              <a:rPr lang="en-GB" dirty="0"/>
              <a:t>, successful bootcamps are run, but there are questions around their sustainability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the </a:t>
            </a:r>
            <a:r>
              <a:rPr lang="en-GB" b="1" dirty="0"/>
              <a:t>Czech Republic</a:t>
            </a:r>
            <a:r>
              <a:rPr lang="en-GB" dirty="0"/>
              <a:t>, we find that different groups and individuals require different approaches</a:t>
            </a:r>
          </a:p>
          <a:p>
            <a:pPr marL="742950" lvl="1" indent="-285750">
              <a:buFontTx/>
              <a:buChar char="-"/>
            </a:pPr>
            <a:r>
              <a:rPr lang="en-GB" dirty="0"/>
              <a:t>In the </a:t>
            </a:r>
            <a:r>
              <a:rPr lang="en-GB" b="1" dirty="0"/>
              <a:t>US</a:t>
            </a:r>
            <a:r>
              <a:rPr lang="en-GB" dirty="0"/>
              <a:t>, the ACBL has supported in-person and hybrid summer camps, but getting young people involved is a challenge</a:t>
            </a:r>
          </a:p>
        </p:txBody>
      </p:sp>
    </p:spTree>
    <p:extLst>
      <p:ext uri="{BB962C8B-B14F-4D97-AF65-F5344CB8AC3E}">
        <p14:creationId xmlns:p14="http://schemas.microsoft.com/office/powerpoint/2010/main" val="331124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B662B-0689-FD71-956D-CDD78583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7" y="2303329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International priorities</a:t>
            </a:r>
          </a:p>
        </p:txBody>
      </p:sp>
      <p:pic>
        <p:nvPicPr>
          <p:cNvPr id="8" name="Graphic 7" descr="Earth Globe Europe-Africa">
            <a:extLst>
              <a:ext uri="{FF2B5EF4-FFF2-40B4-BE49-F238E27FC236}">
                <a16:creationId xmlns:a16="http://schemas.microsoft.com/office/drawing/2014/main" id="{63AA8C72-09CE-463C-E49E-DB0B6D00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610" y="3112639"/>
            <a:ext cx="3367547" cy="336754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A43AC-B255-DC6F-F85F-E9CC473D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9ABCAEC-7D34-E549-A96E-FCEDAADBE4B0}" type="slidenum">
              <a:rPr lang="en-US" smtClean="0"/>
              <a:pPr defTabSz="914400">
                <a:spcAft>
                  <a:spcPts val="600"/>
                </a:spcAft>
              </a:pPr>
              <a:t>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28E08-D5AC-51E4-5ED1-44AF33E39464}"/>
              </a:ext>
            </a:extLst>
          </p:cNvPr>
          <p:cNvSpPr txBox="1"/>
          <p:nvPr/>
        </p:nvSpPr>
        <p:spPr>
          <a:xfrm>
            <a:off x="5566611" y="473611"/>
            <a:ext cx="61651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Our other priorities are: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focus should be not only on creating professional players, but also on </a:t>
            </a:r>
            <a:r>
              <a:rPr lang="en-GB" sz="2000" b="1" dirty="0"/>
              <a:t>casual enjoyment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We can </a:t>
            </a:r>
            <a:r>
              <a:rPr lang="en-GB" sz="2000" b="1" dirty="0"/>
              <a:t>experiment with the format of the game </a:t>
            </a:r>
            <a:r>
              <a:rPr lang="en-GB" sz="2000" dirty="0"/>
              <a:t>to improve the accessibility of bridge (e.g. young people can find it difficult that tournaments are time-consuming; innovative thinking is needed)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Bidding is often perceived as difficult so we can </a:t>
            </a:r>
            <a:r>
              <a:rPr lang="en-GB" sz="2000" b="1" dirty="0"/>
              <a:t>focus more on playing and winning tricks</a:t>
            </a:r>
            <a:r>
              <a:rPr lang="en-GB" sz="2000" dirty="0"/>
              <a:t>, as well as quick and easy ways of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Teaching should not be too fast or too slow </a:t>
            </a:r>
            <a:r>
              <a:rPr lang="en-GB" sz="2000" dirty="0"/>
              <a:t>– e.g. if it is too fast then learners can become intimidated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0C0241-04E5-945B-B3F9-C9A2F9B4EA47}"/>
              </a:ext>
            </a:extLst>
          </p:cNvPr>
          <p:cNvSpPr/>
          <p:nvPr/>
        </p:nvSpPr>
        <p:spPr>
          <a:xfrm>
            <a:off x="6361106" y="5056295"/>
            <a:ext cx="4410284" cy="12687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To facilitate open collaboration and co-production, we agreed to set up our very own WhatsApp group!</a:t>
            </a:r>
          </a:p>
          <a:p>
            <a:pPr algn="ctr"/>
            <a:endParaRPr lang="en-GB" dirty="0"/>
          </a:p>
        </p:txBody>
      </p:sp>
      <p:pic>
        <p:nvPicPr>
          <p:cNvPr id="6" name="Picture 5" descr="A green square with a white phone logo&#10;&#10;Description automatically generated">
            <a:extLst>
              <a:ext uri="{FF2B5EF4-FFF2-40B4-BE49-F238E27FC236}">
                <a16:creationId xmlns:a16="http://schemas.microsoft.com/office/drawing/2014/main" id="{CD83D0F6-4781-EDDC-71F1-60B8143898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0131" t="11768" r="26742" b="15425"/>
          <a:stretch/>
        </p:blipFill>
        <p:spPr>
          <a:xfrm>
            <a:off x="4892052" y="4898922"/>
            <a:ext cx="1518588" cy="153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2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7863E6B4BDD644B6B15AF0BB1AC8D6" ma:contentTypeVersion="15" ma:contentTypeDescription="Create a new document." ma:contentTypeScope="" ma:versionID="9553505876dc3263accbb1ccff0be84f">
  <xsd:schema xmlns:xsd="http://www.w3.org/2001/XMLSchema" xmlns:xs="http://www.w3.org/2001/XMLSchema" xmlns:p="http://schemas.microsoft.com/office/2006/metadata/properties" xmlns:ns2="faccf685-4813-4bdd-bb9a-da98503b24be" xmlns:ns3="08df2c5c-8882-4160-aef1-aecd0682951f" targetNamespace="http://schemas.microsoft.com/office/2006/metadata/properties" ma:root="true" ma:fieldsID="033623381ef5d893d69f6e7186b02cb0" ns2:_="" ns3:_="">
    <xsd:import namespace="faccf685-4813-4bdd-bb9a-da98503b24be"/>
    <xsd:import namespace="08df2c5c-8882-4160-aef1-aecd068295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cf685-4813-4bdd-bb9a-da98503b2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701f896-1688-46c9-9388-f01866670b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f2c5c-8882-4160-aef1-aecd0682951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69d6d97-e404-402e-a4a9-e243500c7aeb}" ma:internalName="TaxCatchAll" ma:showField="CatchAllData" ma:web="08df2c5c-8882-4160-aef1-aecd068295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3AED88-212A-4CC0-B88D-85172D0261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ccf685-4813-4bdd-bb9a-da98503b24be"/>
    <ds:schemaRef ds:uri="08df2c5c-8882-4160-aef1-aecd06829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E9580-3BAF-4C11-A294-1CA42527356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6fa6db5-9f3a-4c93-9e38-61059ee07e95}" enabled="1" method="Standard" siteId="{4e8d09f7-cc79-4ccb-9149-a4238dd1742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97</TotalTime>
  <Words>1420</Words>
  <Application>Microsoft Office PowerPoint</Application>
  <PresentationFormat>Widescreen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Symbol</vt:lpstr>
      <vt:lpstr>Office 2013 - 2022 Theme</vt:lpstr>
      <vt:lpstr>News Bulletin: Summer 2024</vt:lpstr>
      <vt:lpstr>Your vision for the project</vt:lpstr>
      <vt:lpstr>Expectations for collaborating together</vt:lpstr>
      <vt:lpstr>Research objectives and interview questions</vt:lpstr>
      <vt:lpstr>Preferred research outputs</vt:lpstr>
      <vt:lpstr>International priorities</vt:lpstr>
      <vt:lpstr>International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Marina Milosheva</dc:creator>
  <cp:lastModifiedBy>Marina Milosheva</cp:lastModifiedBy>
  <cp:revision>1</cp:revision>
  <dcterms:created xsi:type="dcterms:W3CDTF">2024-08-01T08:38:03Z</dcterms:created>
  <dcterms:modified xsi:type="dcterms:W3CDTF">2024-08-13T10:21:07Z</dcterms:modified>
</cp:coreProperties>
</file>